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A39D"/>
    <a:srgbClr val="E840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r-HR" dirty="0"/>
              <a:t>Uvjeti nužni za život  živih bića su: svjetlost, toplina, zrak, voda i tlo.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2979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-sfera.hr/dodatni-digitalni-sadrzaji/ccc8da9b-8d22-47fa-b24b-71a4fdcb3b6c/?jumpTo=section_0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NIŠTA BEZ </a:t>
            </a:r>
            <a:r>
              <a:rPr lang="hr-HR" b="1" dirty="0" smtClean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ENERGIJE</a:t>
            </a:r>
            <a:br>
              <a:rPr lang="hr-HR" b="1" dirty="0" smtClean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nset, Evening, Romantic, Sun, Afterglow, Dusk">
            <a:extLst>
              <a:ext uri="{FF2B5EF4-FFF2-40B4-BE49-F238E27FC236}">
                <a16:creationId xmlns="" xmlns:a16="http://schemas.microsoft.com/office/drawing/2014/main" id="{4D74EBBB-AD33-4E13-AAE8-47B98E53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031705" cy="2269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Slika na kojoj se prikazuje voda, na otvorenom, čamac, ocean&#10;&#10;Opis je automatski generiran">
            <a:extLst>
              <a:ext uri="{FF2B5EF4-FFF2-40B4-BE49-F238E27FC236}">
                <a16:creationId xmlns="" xmlns:a16="http://schemas.microsoft.com/office/drawing/2014/main" id="{B3EA1703-BF99-42D6-9F9B-5F5EFE348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2880320" cy="227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 na kojoj se prikazuje na otvorenom, oblačno, oblaci, muškarac&#10;&#10;Opis je automatski generiran">
            <a:extLst>
              <a:ext uri="{FF2B5EF4-FFF2-40B4-BE49-F238E27FC236}">
                <a16:creationId xmlns="" xmlns:a16="http://schemas.microsoft.com/office/drawing/2014/main" id="{2A9A79E7-CF9E-48F1-BC92-2402532F8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3168352" cy="199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Slika na kojoj se prikazuje na otvorenom, trava, polje, voće&#10;&#10;Opis je automatski generiran">
            <a:extLst>
              <a:ext uri="{FF2B5EF4-FFF2-40B4-BE49-F238E27FC236}">
                <a16:creationId xmlns="" xmlns:a16="http://schemas.microsoft.com/office/drawing/2014/main" id="{A58AF9AF-7C0F-4332-97D7-F2706441E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3110370" cy="202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avokutnik: zaobljeni kutovi 9">
            <a:extLst>
              <a:ext uri="{FF2B5EF4-FFF2-40B4-BE49-F238E27FC236}">
                <a16:creationId xmlns="" xmlns:a16="http://schemas.microsoft.com/office/drawing/2014/main" id="{433C9FF2-6CBA-42E6-A954-2D0586E79A4E}"/>
              </a:ext>
            </a:extLst>
          </p:cNvPr>
          <p:cNvSpPr/>
          <p:nvPr/>
        </p:nvSpPr>
        <p:spPr>
          <a:xfrm>
            <a:off x="2771800" y="2060848"/>
            <a:ext cx="3528392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AEAB18E2-6349-4B23-9E36-9A0423B7F484}"/>
              </a:ext>
            </a:extLst>
          </p:cNvPr>
          <p:cNvSpPr txBox="1"/>
          <p:nvPr/>
        </p:nvSpPr>
        <p:spPr>
          <a:xfrm>
            <a:off x="3203848" y="2204864"/>
            <a:ext cx="28083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Uvjeti nužni za život živih bića jesu: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2"/>
                </a:solidFill>
              </a:rPr>
              <a:t>SVJETLOST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2"/>
                </a:solidFill>
              </a:rPr>
              <a:t>TOPLINA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2"/>
                </a:solidFill>
              </a:rPr>
              <a:t>ZRAK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2"/>
                </a:solidFill>
              </a:rPr>
              <a:t>VODA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2"/>
                </a:solidFill>
              </a:rPr>
              <a:t>TLO</a:t>
            </a:r>
          </a:p>
          <a:p>
            <a:endParaRPr lang="hr-HR" dirty="0"/>
          </a:p>
        </p:txBody>
      </p:sp>
      <p:sp>
        <p:nvSpPr>
          <p:cNvPr id="13" name="Oblak 12">
            <a:extLst>
              <a:ext uri="{FF2B5EF4-FFF2-40B4-BE49-F238E27FC236}">
                <a16:creationId xmlns="" xmlns:a16="http://schemas.microsoft.com/office/drawing/2014/main" id="{D032BFC9-DD42-4ECE-A02E-88FC4B3451AA}"/>
              </a:ext>
            </a:extLst>
          </p:cNvPr>
          <p:cNvSpPr/>
          <p:nvPr/>
        </p:nvSpPr>
        <p:spPr>
          <a:xfrm>
            <a:off x="3203848" y="4958592"/>
            <a:ext cx="2736304" cy="189940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hlinkClick r:id="rId6"/>
              </a:rPr>
              <a:t>Istražite što treba biljkama za razvoj </a:t>
            </a:r>
            <a:r>
              <a:rPr lang="hr-HR" sz="2000" dirty="0"/>
              <a:t>DDS</a:t>
            </a:r>
          </a:p>
        </p:txBody>
      </p:sp>
    </p:spTree>
    <p:extLst>
      <p:ext uri="{BB962C8B-B14F-4D97-AF65-F5344CB8AC3E}">
        <p14:creationId xmlns="" xmlns:p14="http://schemas.microsoft.com/office/powerpoint/2010/main" val="40321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4F95AEF3-3BA2-4CEA-A50F-3D70EDA31028}"/>
              </a:ext>
            </a:extLst>
          </p:cNvPr>
          <p:cNvSpPr txBox="1"/>
          <p:nvPr/>
        </p:nvSpPr>
        <p:spPr>
          <a:xfrm>
            <a:off x="467544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latin typeface="+mj-lt"/>
                <a:ea typeface="+mj-ea"/>
                <a:cs typeface="+mj-cs"/>
              </a:rPr>
              <a:t>Na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različitim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staništima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 smtClean="0">
                <a:latin typeface="+mj-lt"/>
                <a:ea typeface="+mj-ea"/>
                <a:cs typeface="+mj-cs"/>
              </a:rPr>
              <a:t>životni</a:t>
            </a:r>
            <a:r>
              <a:rPr lang="en-US" sz="2800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uvjeti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hr-HR" sz="2800" kern="1200" dirty="0" smtClean="0">
                <a:latin typeface="+mj-lt"/>
                <a:ea typeface="+mj-ea"/>
                <a:cs typeface="+mj-cs"/>
              </a:rPr>
              <a:t>se </a:t>
            </a:r>
            <a:r>
              <a:rPr lang="en-US" sz="2800" kern="1200" dirty="0" err="1" smtClean="0">
                <a:latin typeface="+mj-lt"/>
                <a:ea typeface="+mj-ea"/>
                <a:cs typeface="+mj-cs"/>
              </a:rPr>
              <a:t>mogu</a:t>
            </a:r>
            <a:r>
              <a:rPr lang="en-US" sz="2800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jako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razlikovati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s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obzirom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na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doba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dana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ili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godine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. </a:t>
            </a:r>
          </a:p>
        </p:txBody>
      </p:sp>
      <p:pic>
        <p:nvPicPr>
          <p:cNvPr id="6146" name="Picture 2" descr="Landscape, Desert, Clear, Viewsand, Yellow, Dry, Hot">
            <a:extLst>
              <a:ext uri="{FF2B5EF4-FFF2-40B4-BE49-F238E27FC236}">
                <a16:creationId xmlns="" xmlns:a16="http://schemas.microsoft.com/office/drawing/2014/main" id="{7026BF3D-D190-42A3-891E-078AE6265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67" b="1620"/>
          <a:stretch/>
        </p:blipFill>
        <p:spPr bwMode="auto">
          <a:xfrm>
            <a:off x="467544" y="2060848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ipsa 2">
            <a:extLst>
              <a:ext uri="{FF2B5EF4-FFF2-40B4-BE49-F238E27FC236}">
                <a16:creationId xmlns="" xmlns:a16="http://schemas.microsoft.com/office/drawing/2014/main" id="{20EF1606-1EC6-4DD6-B776-14F104675ABF}"/>
              </a:ext>
            </a:extLst>
          </p:cNvPr>
          <p:cNvSpPr/>
          <p:nvPr/>
        </p:nvSpPr>
        <p:spPr>
          <a:xfrm>
            <a:off x="755576" y="4077072"/>
            <a:ext cx="4032448" cy="18868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U pustinjama   temperatura zraka tijekom dana može biti vrlo visoka, a noću se može jako spustiti. </a:t>
            </a:r>
          </a:p>
        </p:txBody>
      </p:sp>
      <p:sp>
        <p:nvSpPr>
          <p:cNvPr id="4" name="Oblak 3">
            <a:extLst>
              <a:ext uri="{FF2B5EF4-FFF2-40B4-BE49-F238E27FC236}">
                <a16:creationId xmlns="" xmlns:a16="http://schemas.microsoft.com/office/drawing/2014/main" id="{2DB57317-4387-4A43-881B-CF6602FECF01}"/>
              </a:ext>
            </a:extLst>
          </p:cNvPr>
          <p:cNvSpPr/>
          <p:nvPr/>
        </p:nvSpPr>
        <p:spPr>
          <a:xfrm>
            <a:off x="5580112" y="2060848"/>
            <a:ext cx="2915816" cy="22322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Istražite temperaturne </a:t>
            </a:r>
            <a:r>
              <a:rPr lang="hr-HR" sz="2000" dirty="0" smtClean="0"/>
              <a:t>razlike dana </a:t>
            </a:r>
            <a:r>
              <a:rPr lang="hr-HR" sz="2000" dirty="0"/>
              <a:t>i noći u nekoj pustinji.</a:t>
            </a:r>
          </a:p>
        </p:txBody>
      </p:sp>
    </p:spTree>
    <p:extLst>
      <p:ext uri="{BB962C8B-B14F-4D97-AF65-F5344CB8AC3E}">
        <p14:creationId xmlns="" xmlns:p14="http://schemas.microsoft.com/office/powerpoint/2010/main" val="41447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1AA22265-BC4F-47A9-938A-CB0E76F83C04}"/>
              </a:ext>
            </a:extLst>
          </p:cNvPr>
          <p:cNvSpPr txBox="1"/>
          <p:nvPr/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latin typeface="+mj-lt"/>
                <a:ea typeface="+mj-ea"/>
                <a:cs typeface="+mj-cs"/>
              </a:rPr>
              <a:t>U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dubokom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moru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uvjeti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su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gotovo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 smtClean="0">
                <a:latin typeface="+mj-lt"/>
                <a:ea typeface="+mj-ea"/>
                <a:cs typeface="+mj-cs"/>
              </a:rPr>
              <a:t>nepromjenjivi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7170" name="Picture 2" descr="Jellyfish, Ocean, Underwater, Marine, Sea, Glow">
            <a:extLst>
              <a:ext uri="{FF2B5EF4-FFF2-40B4-BE49-F238E27FC236}">
                <a16:creationId xmlns="" xmlns:a16="http://schemas.microsoft.com/office/drawing/2014/main" id="{5D4F5AD9-8E03-4682-B4F6-E6D243E6F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15" b="14594"/>
          <a:stretch/>
        </p:blipFill>
        <p:spPr bwMode="auto">
          <a:xfrm>
            <a:off x="467544" y="2060848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lak 2">
            <a:extLst>
              <a:ext uri="{FF2B5EF4-FFF2-40B4-BE49-F238E27FC236}">
                <a16:creationId xmlns="" xmlns:a16="http://schemas.microsoft.com/office/drawing/2014/main" id="{C9102FFF-AD44-43EB-91AC-BC39ABE9452F}"/>
              </a:ext>
            </a:extLst>
          </p:cNvPr>
          <p:cNvSpPr/>
          <p:nvPr/>
        </p:nvSpPr>
        <p:spPr>
          <a:xfrm>
            <a:off x="5364088" y="3429000"/>
            <a:ext cx="3168352" cy="202550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Opišite životne uvjete u dubokim morima i oceanima.</a:t>
            </a:r>
          </a:p>
        </p:txBody>
      </p:sp>
    </p:spTree>
    <p:extLst>
      <p:ext uri="{BB962C8B-B14F-4D97-AF65-F5344CB8AC3E}">
        <p14:creationId xmlns="" xmlns:p14="http://schemas.microsoft.com/office/powerpoint/2010/main" val="27585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7B7C89B2-EFA1-44BF-A036-448B554D9CF5}"/>
              </a:ext>
            </a:extLst>
          </p:cNvPr>
          <p:cNvSpPr txBox="1"/>
          <p:nvPr/>
        </p:nvSpPr>
        <p:spPr>
          <a:xfrm>
            <a:off x="1115616" y="126876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Sve biljke za život trebaju svjetlost. Neke biljke trebaju mnogo svjetlosti, a druge rastu samo na sjenovitim mjestima.</a:t>
            </a:r>
          </a:p>
        </p:txBody>
      </p:sp>
      <p:pic>
        <p:nvPicPr>
          <p:cNvPr id="5" name="Slika 4" descr="Slika na kojoj se prikazuje na otvorenom, biljka, cvijet, trava&#10;&#10;Opis je automatski generiran">
            <a:extLst>
              <a:ext uri="{FF2B5EF4-FFF2-40B4-BE49-F238E27FC236}">
                <a16:creationId xmlns="" xmlns:a16="http://schemas.microsoft.com/office/drawing/2014/main" id="{4D31F3D6-99C3-4701-B6D7-BE12EE169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428326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 descr="Slika na kojoj se prikazuje cvijet, trava, na otvorenom, biljka&#10;&#10;Opis je automatski generiran">
            <a:extLst>
              <a:ext uri="{FF2B5EF4-FFF2-40B4-BE49-F238E27FC236}">
                <a16:creationId xmlns="" xmlns:a16="http://schemas.microsoft.com/office/drawing/2014/main" id="{17BBC283-EE5F-4557-98D2-4C658FC94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26822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lipsa 8">
            <a:extLst>
              <a:ext uri="{FF2B5EF4-FFF2-40B4-BE49-F238E27FC236}">
                <a16:creationId xmlns="" xmlns:a16="http://schemas.microsoft.com/office/drawing/2014/main" id="{31ACDEF7-FD80-4107-9741-55CAA1A379A2}"/>
              </a:ext>
            </a:extLst>
          </p:cNvPr>
          <p:cNvSpPr/>
          <p:nvPr/>
        </p:nvSpPr>
        <p:spPr>
          <a:xfrm>
            <a:off x="6732240" y="2780928"/>
            <a:ext cx="2088232" cy="12386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Tratinčica raste na osunčanim </a:t>
            </a:r>
            <a:r>
              <a:rPr lang="hr-HR" sz="2000" dirty="0" smtClean="0"/>
              <a:t>mjestima.</a:t>
            </a:r>
            <a:endParaRPr lang="hr-HR" sz="2000" dirty="0"/>
          </a:p>
        </p:txBody>
      </p:sp>
      <p:sp>
        <p:nvSpPr>
          <p:cNvPr id="10" name="Elipsa 9">
            <a:extLst>
              <a:ext uri="{FF2B5EF4-FFF2-40B4-BE49-F238E27FC236}">
                <a16:creationId xmlns="" xmlns:a16="http://schemas.microsoft.com/office/drawing/2014/main" id="{91BEDBBE-C13A-4037-A3E2-51741A510428}"/>
              </a:ext>
            </a:extLst>
          </p:cNvPr>
          <p:cNvSpPr/>
          <p:nvPr/>
        </p:nvSpPr>
        <p:spPr>
          <a:xfrm>
            <a:off x="323528" y="2780928"/>
            <a:ext cx="2088232" cy="12386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Ciklama raste na sjenovitim </a:t>
            </a:r>
            <a:r>
              <a:rPr lang="hr-HR" sz="2000" dirty="0" smtClean="0"/>
              <a:t>mjestima.</a:t>
            </a:r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55509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E3310A3B-6104-4A84-AA60-F2FFC695E232}"/>
              </a:ext>
            </a:extLst>
          </p:cNvPr>
          <p:cNvSpPr txBox="1"/>
          <p:nvPr/>
        </p:nvSpPr>
        <p:spPr>
          <a:xfrm>
            <a:off x="251520" y="119675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Neke su životinje aktivne danju, a druge samo noću.</a:t>
            </a:r>
          </a:p>
        </p:txBody>
      </p:sp>
      <p:pic>
        <p:nvPicPr>
          <p:cNvPr id="5" name="Slika 4" descr="Slika na kojoj se prikazuje ptica, sokol, trava&#10;&#10;Opis je automatski generiran">
            <a:extLst>
              <a:ext uri="{FF2B5EF4-FFF2-40B4-BE49-F238E27FC236}">
                <a16:creationId xmlns="" xmlns:a16="http://schemas.microsoft.com/office/drawing/2014/main" id="{4AA93C3A-6045-494C-8697-623F5BA2B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" y="2198356"/>
            <a:ext cx="4032448" cy="383131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8E0CAE18-4896-4852-B70F-1737C0904B8E}"/>
              </a:ext>
            </a:extLst>
          </p:cNvPr>
          <p:cNvSpPr txBox="1"/>
          <p:nvPr/>
        </p:nvSpPr>
        <p:spPr>
          <a:xfrm>
            <a:off x="4716016" y="119675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Pojedine životinje žive u mraku i nikad ne izlaze na svjetlo.</a:t>
            </a:r>
          </a:p>
        </p:txBody>
      </p:sp>
      <p:pic>
        <p:nvPicPr>
          <p:cNvPr id="8" name="Slika 7" descr="Slika na kojoj se prikazuje na otvorenom, stijena, ptica, trava&#10;&#10;Opis je automatski generiran">
            <a:extLst>
              <a:ext uri="{FF2B5EF4-FFF2-40B4-BE49-F238E27FC236}">
                <a16:creationId xmlns="" xmlns:a16="http://schemas.microsoft.com/office/drawing/2014/main" id="{EDA3F51C-F190-46FD-A864-25251F83C2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2204864"/>
            <a:ext cx="4032448" cy="3831316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="" xmlns:a16="http://schemas.microsoft.com/office/drawing/2014/main" id="{3A1E6D33-5DF7-4275-BD72-E9AFE3FCF6C9}"/>
              </a:ext>
            </a:extLst>
          </p:cNvPr>
          <p:cNvSpPr/>
          <p:nvPr/>
        </p:nvSpPr>
        <p:spPr>
          <a:xfrm>
            <a:off x="475929" y="4725144"/>
            <a:ext cx="1512168" cy="1145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Sova je aktivna noću.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="" xmlns:a16="http://schemas.microsoft.com/office/drawing/2014/main" id="{A10A5E0C-594F-4ACB-B832-B2A4EC968BD8}"/>
              </a:ext>
            </a:extLst>
          </p:cNvPr>
          <p:cNvSpPr/>
          <p:nvPr/>
        </p:nvSpPr>
        <p:spPr>
          <a:xfrm>
            <a:off x="6588224" y="4725144"/>
            <a:ext cx="1944216" cy="1145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Čovječja ribica živi u mraku.</a:t>
            </a:r>
          </a:p>
        </p:txBody>
      </p:sp>
    </p:spTree>
    <p:extLst>
      <p:ext uri="{BB962C8B-B14F-4D97-AF65-F5344CB8AC3E}">
        <p14:creationId xmlns="" xmlns:p14="http://schemas.microsoft.com/office/powerpoint/2010/main" val="189074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E514B673-AC29-4DE6-A347-886E562F7AE9}"/>
              </a:ext>
            </a:extLst>
          </p:cNvPr>
          <p:cNvSpPr txBox="1"/>
          <p:nvPr/>
        </p:nvSpPr>
        <p:spPr>
          <a:xfrm>
            <a:off x="2286000" y="32466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="" xmlns:a16="http://schemas.microsoft.com/office/drawing/2014/main" id="{1D8E2FD8-B010-427F-A7A8-6A576120A9EB}"/>
              </a:ext>
            </a:extLst>
          </p:cNvPr>
          <p:cNvSpPr/>
          <p:nvPr/>
        </p:nvSpPr>
        <p:spPr>
          <a:xfrm>
            <a:off x="467544" y="1196752"/>
            <a:ext cx="8352928" cy="165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Napišite u vaše bilježnice: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/>
              <a:t>3 činjenice </a:t>
            </a:r>
            <a:r>
              <a:rPr lang="hr-HR" sz="2000" dirty="0"/>
              <a:t>koje ste danas naučili, a za koje smatrate da ih možete drugima objasniti.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/>
              <a:t>2 činjenice </a:t>
            </a:r>
            <a:r>
              <a:rPr lang="hr-HR" sz="2000" dirty="0"/>
              <a:t>koje ste djelomično razumjeli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/>
              <a:t>1 činjenicu </a:t>
            </a:r>
            <a:r>
              <a:rPr lang="hr-HR" sz="2000" dirty="0"/>
              <a:t>koja vam nije jasna te ju morate još proučiti.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="" xmlns:a16="http://schemas.microsoft.com/office/drawing/2014/main" id="{9D5CDD74-9D9A-4708-BD7C-9A2CED67590C}"/>
              </a:ext>
            </a:extLst>
          </p:cNvPr>
          <p:cNvSpPr/>
          <p:nvPr/>
        </p:nvSpPr>
        <p:spPr>
          <a:xfrm>
            <a:off x="637525" y="2922586"/>
            <a:ext cx="2251199" cy="33123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1.</a:t>
            </a:r>
          </a:p>
          <a:p>
            <a:r>
              <a:rPr lang="hr-HR" sz="2400" dirty="0"/>
              <a:t>2.</a:t>
            </a:r>
          </a:p>
          <a:p>
            <a:r>
              <a:rPr lang="hr-HR" sz="2400" dirty="0"/>
              <a:t>3.</a:t>
            </a:r>
          </a:p>
          <a:p>
            <a:pPr algn="ctr"/>
            <a:r>
              <a:rPr lang="hr-HR" sz="2400" dirty="0"/>
              <a:t>ZNAM</a:t>
            </a:r>
          </a:p>
          <a:p>
            <a:pPr algn="ctr"/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82D366D4-CA0C-46C1-805A-61B58074D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66366"/>
            <a:ext cx="1656184" cy="1304393"/>
          </a:xfrm>
          <a:prstGeom prst="rect">
            <a:avLst/>
          </a:prstGeom>
        </p:spPr>
      </p:pic>
      <p:sp>
        <p:nvSpPr>
          <p:cNvPr id="12" name="Pravokutnik: zaobljeni kutovi 11">
            <a:extLst>
              <a:ext uri="{FF2B5EF4-FFF2-40B4-BE49-F238E27FC236}">
                <a16:creationId xmlns="" xmlns:a16="http://schemas.microsoft.com/office/drawing/2014/main" id="{B3995464-13A1-49F3-B56C-9F17BA9B0A0E}"/>
              </a:ext>
            </a:extLst>
          </p:cNvPr>
          <p:cNvSpPr/>
          <p:nvPr/>
        </p:nvSpPr>
        <p:spPr>
          <a:xfrm>
            <a:off x="3366815" y="2924944"/>
            <a:ext cx="2213297" cy="3312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1.</a:t>
            </a:r>
          </a:p>
          <a:p>
            <a:r>
              <a:rPr lang="hr-HR" sz="2400" dirty="0"/>
              <a:t>2.</a:t>
            </a:r>
          </a:p>
          <a:p>
            <a:pPr algn="ctr"/>
            <a:r>
              <a:rPr lang="hr-HR" sz="2400" dirty="0"/>
              <a:t>DJELOMIČNO ZNAM</a:t>
            </a:r>
          </a:p>
          <a:p>
            <a:endParaRPr lang="hr-HR" sz="2400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="" xmlns:a16="http://schemas.microsoft.com/office/drawing/2014/main" id="{DD37E92C-0C48-44AF-A002-9EB935ED08FF}"/>
              </a:ext>
            </a:extLst>
          </p:cNvPr>
          <p:cNvSpPr/>
          <p:nvPr/>
        </p:nvSpPr>
        <p:spPr>
          <a:xfrm>
            <a:off x="6088263" y="2922587"/>
            <a:ext cx="2213297" cy="33123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1.</a:t>
            </a:r>
          </a:p>
          <a:p>
            <a:pPr algn="ctr"/>
            <a:r>
              <a:rPr lang="hr-HR" sz="2400" dirty="0"/>
              <a:t>NE ZNAM</a:t>
            </a:r>
          </a:p>
          <a:p>
            <a:endParaRPr lang="hr-HR" sz="2400" dirty="0"/>
          </a:p>
          <a:p>
            <a:pPr algn="ctr"/>
            <a:endParaRPr lang="hr-HR" dirty="0"/>
          </a:p>
        </p:txBody>
      </p:sp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9ABC66E0-5230-42D0-AAEA-5AD62AF8C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77" y="3166366"/>
            <a:ext cx="1548172" cy="1224069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245E8F5E-1556-4AC4-A68F-70074D37E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64" y="3202434"/>
            <a:ext cx="1435195" cy="118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221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> </a:t>
            </a:r>
            <a:br>
              <a:rPr lang="hr-HR" sz="1100" dirty="0"/>
            </a:br>
            <a:endParaRPr lang="hr-HR" sz="1100" dirty="0"/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4082F00B-A2DD-4661-9192-A12C78EC57C1}"/>
              </a:ext>
            </a:extLst>
          </p:cNvPr>
          <p:cNvSpPr txBox="1"/>
          <p:nvPr/>
        </p:nvSpPr>
        <p:spPr>
          <a:xfrm>
            <a:off x="467544" y="1916832"/>
            <a:ext cx="5122912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hr-HR" sz="4000" dirty="0">
                <a:solidFill>
                  <a:schemeClr val="tx2"/>
                </a:solidFill>
              </a:rPr>
              <a:t>Organizmi su prilagođeni različitim životnim uvjetima</a:t>
            </a:r>
          </a:p>
          <a:p>
            <a:pPr>
              <a:spcAft>
                <a:spcPts val="600"/>
              </a:spcAft>
            </a:pPr>
            <a:r>
              <a:rPr lang="hr-HR" sz="4000" dirty="0">
                <a:solidFill>
                  <a:schemeClr val="tx2"/>
                </a:solidFill>
              </a:rPr>
              <a:t>1.dio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81F009D-69C3-4E55-9744-89B81A90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916832"/>
            <a:ext cx="4038600" cy="30289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arth, Planet, World, Globe, Sun, Aufgang Weltkugel">
            <a:extLst>
              <a:ext uri="{FF2B5EF4-FFF2-40B4-BE49-F238E27FC236}">
                <a16:creationId xmlns="" xmlns:a16="http://schemas.microsoft.com/office/drawing/2014/main" id="{1A103807-F371-43CC-9071-88BFC9B3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1659"/>
            <a:ext cx="9156236" cy="4696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ak 5">
            <a:extLst>
              <a:ext uri="{FF2B5EF4-FFF2-40B4-BE49-F238E27FC236}">
                <a16:creationId xmlns="" xmlns:a16="http://schemas.microsoft.com/office/drawing/2014/main" id="{9CFD7C97-C49E-4CE1-A772-DE998B6D3CF1}"/>
              </a:ext>
            </a:extLst>
          </p:cNvPr>
          <p:cNvSpPr/>
          <p:nvPr/>
        </p:nvSpPr>
        <p:spPr>
          <a:xfrm>
            <a:off x="4938658" y="1340768"/>
            <a:ext cx="4129330" cy="34494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Promotrite sliku planeta Zemlje te se prisjetite naučenog iz Prirode i društva. Odgovorite na pitanje:</a:t>
            </a:r>
          </a:p>
          <a:p>
            <a:r>
              <a:rPr lang="hr-HR" sz="2000" dirty="0">
                <a:solidFill>
                  <a:schemeClr val="tx2"/>
                </a:solidFill>
              </a:rPr>
              <a:t>1.Koji </a:t>
            </a:r>
            <a:r>
              <a:rPr lang="hr-HR" sz="2000" dirty="0" smtClean="0">
                <a:solidFill>
                  <a:schemeClr val="tx2"/>
                </a:solidFill>
              </a:rPr>
              <a:t>su uvjeti </a:t>
            </a:r>
            <a:r>
              <a:rPr lang="hr-HR" sz="2000" dirty="0">
                <a:solidFill>
                  <a:schemeClr val="tx2"/>
                </a:solidFill>
              </a:rPr>
              <a:t>nužni za život živih bića </a:t>
            </a:r>
            <a:r>
              <a:rPr lang="hr-HR" sz="2000" dirty="0" smtClean="0">
                <a:solidFill>
                  <a:schemeClr val="tx2"/>
                </a:solidFill>
              </a:rPr>
              <a:t>na </a:t>
            </a:r>
            <a:r>
              <a:rPr lang="hr-HR" sz="2000" dirty="0">
                <a:solidFill>
                  <a:schemeClr val="tx2"/>
                </a:solidFill>
              </a:rPr>
              <a:t>Zemlji zadovoljeni?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="" xmlns:a16="http://schemas.microsoft.com/office/drawing/2014/main" id="{F971945F-4E68-4EF3-B1CB-24876FD48106}"/>
              </a:ext>
            </a:extLst>
          </p:cNvPr>
          <p:cNvSpPr/>
          <p:nvPr/>
        </p:nvSpPr>
        <p:spPr>
          <a:xfrm>
            <a:off x="251520" y="1268760"/>
            <a:ext cx="4104456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energija, okoliš, životni uvjeti, kisik, ugljikov dioksid, kruženje vode u prirodi, hrana, probava</a:t>
            </a:r>
          </a:p>
        </p:txBody>
      </p:sp>
    </p:spTree>
    <p:extLst>
      <p:ext uri="{BB962C8B-B14F-4D97-AF65-F5344CB8AC3E}">
        <p14:creationId xmlns="" xmlns:p14="http://schemas.microsoft.com/office/powerpoint/2010/main" val="151611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36C5E92E-44D5-41A8-A7F0-D37CAE062ED3}"/>
              </a:ext>
            </a:extLst>
          </p:cNvPr>
          <p:cNvSpPr txBox="1"/>
          <p:nvPr/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 err="1">
                <a:latin typeface="+mj-lt"/>
                <a:ea typeface="+mj-ea"/>
                <a:cs typeface="+mj-cs"/>
              </a:rPr>
              <a:t>Svako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živo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biće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živi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na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određenom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životnom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prostoru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ili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STANIŠTU.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11C02C3D-B45A-4EFA-B145-C32871BB4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609"/>
          <a:stretch/>
        </p:blipFill>
        <p:spPr bwMode="auto">
          <a:xfrm>
            <a:off x="539552" y="2060848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6609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11D93EF1-FF4B-4998-AF6B-CE6CFDA94A70}"/>
              </a:ext>
            </a:extLst>
          </p:cNvPr>
          <p:cNvSpPr txBox="1"/>
          <p:nvPr/>
        </p:nvSpPr>
        <p:spPr>
          <a:xfrm>
            <a:off x="179512" y="112474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Različita staništa</a:t>
            </a:r>
          </a:p>
        </p:txBody>
      </p:sp>
      <p:pic>
        <p:nvPicPr>
          <p:cNvPr id="4" name="Slika 3" descr="Slika na kojoj se prikazuje greben, stol, sjedenje, voda&#10;&#10;Opis je automatski generiran">
            <a:extLst>
              <a:ext uri="{FF2B5EF4-FFF2-40B4-BE49-F238E27FC236}">
                <a16:creationId xmlns="" xmlns:a16="http://schemas.microsoft.com/office/drawing/2014/main" id="{8240AE6D-7FB3-4D2E-860D-82B16AA30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94" y="1628800"/>
            <a:ext cx="31912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lika na kojoj se prikazuje ptica, na otvorenom, trava, voda&#10;&#10;Opis je automatski generiran">
            <a:extLst>
              <a:ext uri="{FF2B5EF4-FFF2-40B4-BE49-F238E27FC236}">
                <a16:creationId xmlns="" xmlns:a16="http://schemas.microsoft.com/office/drawing/2014/main" id="{F6E5B244-8977-458E-8BF3-AFC90C55A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024336" cy="218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Slika na kojoj se prikazuje trava, na otvorenom, polje, cvijet&#10;&#10;Opis je automatski generiran">
            <a:extLst>
              <a:ext uri="{FF2B5EF4-FFF2-40B4-BE49-F238E27FC236}">
                <a16:creationId xmlns="" xmlns:a16="http://schemas.microsoft.com/office/drawing/2014/main" id="{97521C7D-758B-476F-9267-41C0EED6E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21088"/>
            <a:ext cx="311543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lika na kojoj se prikazuje medvjed, na otvorenom, šuma, trava&#10;&#10;Opis je automatski generiran">
            <a:extLst>
              <a:ext uri="{FF2B5EF4-FFF2-40B4-BE49-F238E27FC236}">
                <a16:creationId xmlns="" xmlns:a16="http://schemas.microsoft.com/office/drawing/2014/main" id="{F2D6B3BE-41F8-4077-9695-B7CBADBB13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21088"/>
            <a:ext cx="2952328" cy="227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lipsa 6">
            <a:extLst>
              <a:ext uri="{FF2B5EF4-FFF2-40B4-BE49-F238E27FC236}">
                <a16:creationId xmlns="" xmlns:a16="http://schemas.microsoft.com/office/drawing/2014/main" id="{9393A8B2-1F9B-4E16-AB05-9EB6D85ADDEB}"/>
              </a:ext>
            </a:extLst>
          </p:cNvPr>
          <p:cNvSpPr/>
          <p:nvPr/>
        </p:nvSpPr>
        <p:spPr>
          <a:xfrm>
            <a:off x="1259632" y="3212976"/>
            <a:ext cx="1368152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MORE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="" xmlns:a16="http://schemas.microsoft.com/office/drawing/2014/main" id="{895234B5-6976-4FEF-8CFE-58BB2264AC48}"/>
              </a:ext>
            </a:extLst>
          </p:cNvPr>
          <p:cNvSpPr/>
          <p:nvPr/>
        </p:nvSpPr>
        <p:spPr>
          <a:xfrm>
            <a:off x="1259632" y="5805264"/>
            <a:ext cx="1368152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LIVADA</a:t>
            </a:r>
          </a:p>
        </p:txBody>
      </p:sp>
      <p:sp>
        <p:nvSpPr>
          <p:cNvPr id="12" name="Elipsa 11">
            <a:extLst>
              <a:ext uri="{FF2B5EF4-FFF2-40B4-BE49-F238E27FC236}">
                <a16:creationId xmlns="" xmlns:a16="http://schemas.microsoft.com/office/drawing/2014/main" id="{CA6E2E38-1803-43A6-BEA7-8B67F8692CC4}"/>
              </a:ext>
            </a:extLst>
          </p:cNvPr>
          <p:cNvSpPr/>
          <p:nvPr/>
        </p:nvSpPr>
        <p:spPr>
          <a:xfrm>
            <a:off x="5364088" y="5805264"/>
            <a:ext cx="1368152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ŠUMA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="" xmlns:a16="http://schemas.microsoft.com/office/drawing/2014/main" id="{56AFD430-F4FC-4116-80DC-D2A295B69683}"/>
              </a:ext>
            </a:extLst>
          </p:cNvPr>
          <p:cNvSpPr/>
          <p:nvPr/>
        </p:nvSpPr>
        <p:spPr>
          <a:xfrm>
            <a:off x="5292080" y="3140968"/>
            <a:ext cx="1740338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MOČVARA</a:t>
            </a:r>
          </a:p>
        </p:txBody>
      </p:sp>
    </p:spTree>
    <p:extLst>
      <p:ext uri="{BB962C8B-B14F-4D97-AF65-F5344CB8AC3E}">
        <p14:creationId xmlns="" xmlns:p14="http://schemas.microsoft.com/office/powerpoint/2010/main" val="88729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99566446-80D3-487F-AFA3-D580B805795D}"/>
              </a:ext>
            </a:extLst>
          </p:cNvPr>
          <p:cNvSpPr txBox="1"/>
          <p:nvPr/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latin typeface="+mj-lt"/>
                <a:ea typeface="+mj-ea"/>
                <a:cs typeface="+mj-cs"/>
              </a:rPr>
              <a:t>Hrastu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je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stanište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šuma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026" name="Picture 2" descr="Acorns, Oak, Tree, Leaves, Nature, Oak Fruit">
            <a:extLst>
              <a:ext uri="{FF2B5EF4-FFF2-40B4-BE49-F238E27FC236}">
                <a16:creationId xmlns="" xmlns:a16="http://schemas.microsoft.com/office/drawing/2014/main" id="{AD691404-E4CF-4080-AB9D-8EB0A056A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299"/>
          <a:stretch/>
        </p:blipFill>
        <p:spPr bwMode="auto">
          <a:xfrm>
            <a:off x="467544" y="1916832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lak 3">
            <a:extLst>
              <a:ext uri="{FF2B5EF4-FFF2-40B4-BE49-F238E27FC236}">
                <a16:creationId xmlns="" xmlns:a16="http://schemas.microsoft.com/office/drawing/2014/main" id="{E4CEC858-98F3-48DE-B0C3-D76987644B49}"/>
              </a:ext>
            </a:extLst>
          </p:cNvPr>
          <p:cNvSpPr/>
          <p:nvPr/>
        </p:nvSpPr>
        <p:spPr>
          <a:xfrm>
            <a:off x="4572000" y="2564904"/>
            <a:ext cx="3960440" cy="23328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Razmislite pa navedite još neka živa bića kojima je stanište šuma.</a:t>
            </a:r>
          </a:p>
        </p:txBody>
      </p:sp>
    </p:spTree>
    <p:extLst>
      <p:ext uri="{BB962C8B-B14F-4D97-AF65-F5344CB8AC3E}">
        <p14:creationId xmlns="" xmlns:p14="http://schemas.microsoft.com/office/powerpoint/2010/main" val="9560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8FCBFB41-3C65-4842-8CD3-7B48742ABAA4}"/>
              </a:ext>
            </a:extLst>
          </p:cNvPr>
          <p:cNvSpPr txBox="1"/>
          <p:nvPr/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latin typeface="+mj-lt"/>
                <a:ea typeface="+mj-ea"/>
                <a:cs typeface="+mj-cs"/>
              </a:rPr>
              <a:t>Maslačku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je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stanište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livada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2050" name="Picture 2" descr="Flower Meadow, Wild Flowers, Wildflowers, Meadow">
            <a:extLst>
              <a:ext uri="{FF2B5EF4-FFF2-40B4-BE49-F238E27FC236}">
                <a16:creationId xmlns="" xmlns:a16="http://schemas.microsoft.com/office/drawing/2014/main" id="{286ACF35-42A4-4F5A-9363-CAE6B92A9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987"/>
          <a:stretch/>
        </p:blipFill>
        <p:spPr bwMode="auto">
          <a:xfrm>
            <a:off x="467544" y="2060848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lak 3">
            <a:extLst>
              <a:ext uri="{FF2B5EF4-FFF2-40B4-BE49-F238E27FC236}">
                <a16:creationId xmlns="" xmlns:a16="http://schemas.microsoft.com/office/drawing/2014/main" id="{E0F438B6-D714-40CD-83BF-96C6BAAB7A7A}"/>
              </a:ext>
            </a:extLst>
          </p:cNvPr>
          <p:cNvSpPr/>
          <p:nvPr/>
        </p:nvSpPr>
        <p:spPr>
          <a:xfrm>
            <a:off x="4499992" y="2780928"/>
            <a:ext cx="3960440" cy="23328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Koja živa bića osim maslačka naseljavaju livade?</a:t>
            </a:r>
          </a:p>
        </p:txBody>
      </p:sp>
    </p:spTree>
    <p:extLst>
      <p:ext uri="{BB962C8B-B14F-4D97-AF65-F5344CB8AC3E}">
        <p14:creationId xmlns="" xmlns:p14="http://schemas.microsoft.com/office/powerpoint/2010/main" val="5652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CB727806-9C8F-4908-A9EE-8F70045F7A07}"/>
              </a:ext>
            </a:extLst>
          </p:cNvPr>
          <p:cNvSpPr txBox="1"/>
          <p:nvPr/>
        </p:nvSpPr>
        <p:spPr>
          <a:xfrm>
            <a:off x="395536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latin typeface="+mj-lt"/>
                <a:ea typeface="+mj-ea"/>
                <a:cs typeface="+mj-cs"/>
              </a:rPr>
              <a:t>Dupinu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je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stanište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more.</a:t>
            </a:r>
          </a:p>
        </p:txBody>
      </p:sp>
      <p:pic>
        <p:nvPicPr>
          <p:cNvPr id="3074" name="Picture 2" descr="Dolphins, Marine Mammals, Diving, Underwater, Water">
            <a:extLst>
              <a:ext uri="{FF2B5EF4-FFF2-40B4-BE49-F238E27FC236}">
                <a16:creationId xmlns="" xmlns:a16="http://schemas.microsoft.com/office/drawing/2014/main" id="{39ED3078-8FE9-4B08-B822-C33A3FA5A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672"/>
          <a:stretch/>
        </p:blipFill>
        <p:spPr bwMode="auto">
          <a:xfrm>
            <a:off x="467544" y="1988840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lak 3">
            <a:extLst>
              <a:ext uri="{FF2B5EF4-FFF2-40B4-BE49-F238E27FC236}">
                <a16:creationId xmlns="" xmlns:a16="http://schemas.microsoft.com/office/drawing/2014/main" id="{E9EFE5BD-05A6-41C6-A49E-907189D8A498}"/>
              </a:ext>
            </a:extLst>
          </p:cNvPr>
          <p:cNvSpPr/>
          <p:nvPr/>
        </p:nvSpPr>
        <p:spPr>
          <a:xfrm>
            <a:off x="4211960" y="4005064"/>
            <a:ext cx="3960440" cy="23328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Prisjeti se </a:t>
            </a:r>
            <a:r>
              <a:rPr lang="hr-HR" sz="2400" dirty="0"/>
              <a:t>i navedi još neka živa bića u moru.</a:t>
            </a:r>
          </a:p>
        </p:txBody>
      </p:sp>
    </p:spTree>
    <p:extLst>
      <p:ext uri="{BB962C8B-B14F-4D97-AF65-F5344CB8AC3E}">
        <p14:creationId xmlns="" xmlns:p14="http://schemas.microsoft.com/office/powerpoint/2010/main" val="19798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14B70BAE-033E-43EB-8AB8-06E8D3E86F62}"/>
              </a:ext>
            </a:extLst>
          </p:cNvPr>
          <p:cNvSpPr txBox="1"/>
          <p:nvPr/>
        </p:nvSpPr>
        <p:spPr>
          <a:xfrm>
            <a:off x="539552" y="1484784"/>
            <a:ext cx="3956248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800" dirty="0" err="1"/>
              <a:t>Živa</a:t>
            </a:r>
            <a:r>
              <a:rPr lang="en-US" sz="2800" dirty="0"/>
              <a:t> </a:t>
            </a:r>
            <a:r>
              <a:rPr lang="en-US" sz="2800" dirty="0" err="1"/>
              <a:t>bića</a:t>
            </a:r>
            <a:r>
              <a:rPr lang="en-US" sz="2800" dirty="0"/>
              <a:t> </a:t>
            </a:r>
            <a:r>
              <a:rPr lang="en-US" sz="2800" dirty="0" err="1"/>
              <a:t>naseljavaju</a:t>
            </a:r>
            <a:r>
              <a:rPr lang="en-US" sz="2800" dirty="0"/>
              <a:t> </a:t>
            </a:r>
            <a:r>
              <a:rPr lang="en-US" sz="2800" dirty="0" err="1"/>
              <a:t>određeno</a:t>
            </a:r>
            <a:r>
              <a:rPr lang="en-US" sz="2800" dirty="0"/>
              <a:t> </a:t>
            </a:r>
            <a:r>
              <a:rPr lang="en-US" sz="2800" dirty="0" err="1"/>
              <a:t>stanište</a:t>
            </a:r>
            <a:r>
              <a:rPr lang="en-US" sz="2800" dirty="0"/>
              <a:t> </a:t>
            </a:r>
            <a:r>
              <a:rPr lang="en-US" sz="2800" dirty="0" err="1"/>
              <a:t>jer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zadovoljiti</a:t>
            </a:r>
            <a:r>
              <a:rPr lang="en-US" sz="2800" dirty="0"/>
              <a:t>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svoje</a:t>
            </a:r>
            <a:r>
              <a:rPr lang="en-US" sz="2800" dirty="0"/>
              <a:t> </a:t>
            </a:r>
            <a:r>
              <a:rPr lang="en-US" sz="2800" b="1" dirty="0"/>
              <a:t>ŽIVOTNE POTREBE: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KRETANJE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DISANJE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HRANJENJE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RAZMNOŽAVANJE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ZAŠTIT</a:t>
            </a:r>
            <a:r>
              <a:rPr lang="hr-HR" sz="2800" dirty="0" smtClean="0">
                <a:solidFill>
                  <a:schemeClr val="tx2"/>
                </a:solidFill>
              </a:rPr>
              <a:t>U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OD GRABEŽLJIVACA</a:t>
            </a:r>
          </a:p>
        </p:txBody>
      </p:sp>
      <p:pic>
        <p:nvPicPr>
          <p:cNvPr id="4098" name="Picture 2" descr="Adler, Bird Of Prey, Raptor, Bird, Wild Bird, Flying">
            <a:extLst>
              <a:ext uri="{FF2B5EF4-FFF2-40B4-BE49-F238E27FC236}">
                <a16:creationId xmlns="" xmlns:a16="http://schemas.microsoft.com/office/drawing/2014/main" id="{5A8D7283-AB3E-4C8A-A7BC-DF5FFE0EE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78" r="15397" b="-1"/>
          <a:stretch/>
        </p:blipFill>
        <p:spPr bwMode="auto">
          <a:xfrm>
            <a:off x="4716016" y="1628800"/>
            <a:ext cx="4038600" cy="4525963"/>
          </a:xfrm>
          <a:prstGeom prst="rect">
            <a:avLst/>
          </a:prstGeom>
          <a:noFill/>
          <a:effectLst>
            <a:softEdge rad="215900"/>
          </a:effectLst>
        </p:spPr>
      </p:pic>
    </p:spTree>
    <p:extLst>
      <p:ext uri="{BB962C8B-B14F-4D97-AF65-F5344CB8AC3E}">
        <p14:creationId xmlns="" xmlns:p14="http://schemas.microsoft.com/office/powerpoint/2010/main" val="81289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369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NIŠTA BEZ ENERGIJE 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NIŠTA BEZ ENERGIJE </dc:title>
  <dc:creator>Doroteja Domjanović-Horvat</dc:creator>
  <cp:lastModifiedBy>sk-mpovalec</cp:lastModifiedBy>
  <cp:revision>16</cp:revision>
  <dcterms:created xsi:type="dcterms:W3CDTF">2020-11-14T14:58:26Z</dcterms:created>
  <dcterms:modified xsi:type="dcterms:W3CDTF">2021-08-11T10:08:26Z</dcterms:modified>
</cp:coreProperties>
</file>